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398" r:id="rId3"/>
    <p:sldId id="384" r:id="rId4"/>
    <p:sldId id="386" r:id="rId5"/>
    <p:sldId id="392" r:id="rId6"/>
    <p:sldId id="387" r:id="rId7"/>
    <p:sldId id="388" r:id="rId8"/>
    <p:sldId id="389" r:id="rId9"/>
    <p:sldId id="390" r:id="rId10"/>
    <p:sldId id="397" r:id="rId11"/>
  </p:sldIdLst>
  <p:sldSz cx="12192000" cy="685800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0000" autoAdjust="0"/>
  </p:normalViewPr>
  <p:slideViewPr>
    <p:cSldViewPr snapToGrid="0">
      <p:cViewPr varScale="1">
        <p:scale>
          <a:sx n="51" d="100"/>
          <a:sy n="51" d="100"/>
        </p:scale>
        <p:origin x="125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E7C0EB7-7C0D-4F85-8249-B91D4EC49D42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FA197A2-F169-47B0-B64C-0E0EF19B16C8}" type="slidenum">
              <a:rPr lang="en-GB" smtClean="0"/>
              <a:t>‹№›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956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197A2-F169-47B0-B64C-0E0EF19B16C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541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A197A2-F169-47B0-B64C-0E0EF19B16C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211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A197A2-F169-47B0-B64C-0E0EF19B16C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469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A197A2-F169-47B0-B64C-0E0EF19B16C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040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A197A2-F169-47B0-B64C-0E0EF19B16C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895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A197A2-F169-47B0-B64C-0E0EF19B16C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7047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A197A2-F169-47B0-B64C-0E0EF19B16C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6417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F6B9B4-C798-499C-84A4-D7FC26EC53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333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21032-D951-425A-B5B7-1F20EAF2F12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A8184-E491-47F1-9CB2-629D1054AF0A}" type="slidenum">
              <a:rPr lang="en-GB" smtClean="0"/>
              <a:t>‹№›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35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21032-D951-425A-B5B7-1F20EAF2F12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A8184-E491-47F1-9CB2-629D1054AF0A}" type="slidenum">
              <a:rPr lang="en-GB" smtClean="0"/>
              <a:t>‹№›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020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21032-D951-425A-B5B7-1F20EAF2F12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A8184-E491-47F1-9CB2-629D1054AF0A}" type="slidenum">
              <a:rPr lang="en-GB" smtClean="0"/>
              <a:t>‹№›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493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21032-D951-425A-B5B7-1F20EAF2F12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A8184-E491-47F1-9CB2-629D1054AF0A}" type="slidenum">
              <a:rPr lang="en-GB" smtClean="0"/>
              <a:t>‹№›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445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21032-D951-425A-B5B7-1F20EAF2F12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A8184-E491-47F1-9CB2-629D1054AF0A}" type="slidenum">
              <a:rPr lang="en-GB" smtClean="0"/>
              <a:t>‹№›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391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21032-D951-425A-B5B7-1F20EAF2F12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A8184-E491-47F1-9CB2-629D1054AF0A}" type="slidenum">
              <a:rPr lang="en-GB" smtClean="0"/>
              <a:t>‹№›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504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21032-D951-425A-B5B7-1F20EAF2F12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A8184-E491-47F1-9CB2-629D1054AF0A}" type="slidenum">
              <a:rPr lang="en-GB" smtClean="0"/>
              <a:t>‹№›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21032-D951-425A-B5B7-1F20EAF2F12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A8184-E491-47F1-9CB2-629D1054AF0A}" type="slidenum">
              <a:rPr lang="en-GB" smtClean="0"/>
              <a:t>‹№›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453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21032-D951-425A-B5B7-1F20EAF2F12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A8184-E491-47F1-9CB2-629D1054AF0A}" type="slidenum">
              <a:rPr lang="en-GB" smtClean="0"/>
              <a:t>‹№›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504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21032-D951-425A-B5B7-1F20EAF2F12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A8184-E491-47F1-9CB2-629D1054AF0A}" type="slidenum">
              <a:rPr lang="en-GB" smtClean="0"/>
              <a:t>‹№›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828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21032-D951-425A-B5B7-1F20EAF2F12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A8184-E491-47F1-9CB2-629D1054AF0A}" type="slidenum">
              <a:rPr lang="en-GB" smtClean="0"/>
              <a:t>‹№›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189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21032-D951-425A-B5B7-1F20EAF2F12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A8184-E491-47F1-9CB2-629D1054AF0A}" type="slidenum">
              <a:rPr lang="en-GB" smtClean="0"/>
              <a:t>‹№›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1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9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.png"/><Relationship Id="rId4" Type="http://schemas.openxmlformats.org/officeDocument/2006/relationships/image" Target="../media/image20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63297" y="372324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rgbClr val="7030A0"/>
                </a:solidFill>
              </a:rPr>
              <a:t>Erasmus+ Jean Monnet grants:</a:t>
            </a:r>
            <a:r>
              <a:rPr lang="uk-UA" sz="4800" b="1" dirty="0">
                <a:solidFill>
                  <a:srgbClr val="7030A0"/>
                </a:solidFill>
              </a:rPr>
              <a:t> </a:t>
            </a:r>
            <a:r>
              <a:rPr lang="en-US" sz="4800" b="1" dirty="0">
                <a:solidFill>
                  <a:srgbClr val="7030A0"/>
                </a:solidFill>
              </a:rPr>
              <a:t>How to find calls for proposals and tenders</a:t>
            </a:r>
            <a:endParaRPr lang="en-US" sz="4400" b="1" dirty="0">
              <a:solidFill>
                <a:srgbClr val="7030A0"/>
              </a:solidFill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06" y="5177385"/>
            <a:ext cx="1877075" cy="125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6616313"/>
            <a:ext cx="111101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https://www.elsevier.com/connect/how-a-technical-university-is-using-research-analytics-to-plan-for-international-success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6313" y="3177410"/>
            <a:ext cx="6034985" cy="30174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427" y="4102001"/>
            <a:ext cx="2462260" cy="798339"/>
          </a:xfrm>
          <a:prstGeom prst="rect">
            <a:avLst/>
          </a:prstGeom>
        </p:spPr>
      </p:pic>
      <p:pic>
        <p:nvPicPr>
          <p:cNvPr id="4" name="Picture 3" descr="A red and orange drawing of a human blood vessels&#10;&#10;Description automatically generated with medium confidence">
            <a:extLst>
              <a:ext uri="{FF2B5EF4-FFF2-40B4-BE49-F238E27FC236}">
                <a16:creationId xmlns:a16="http://schemas.microsoft.com/office/drawing/2014/main" id="{7A7D13AE-90E7-B20A-29DC-52F0C36A58F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257" y="1673975"/>
            <a:ext cx="1281361" cy="2532216"/>
          </a:xfrm>
          <a:prstGeom prst="rect">
            <a:avLst/>
          </a:prstGeom>
        </p:spPr>
      </p:pic>
      <p:pic>
        <p:nvPicPr>
          <p:cNvPr id="5" name="Picture 4" descr="A red stars on a black background&#10;&#10;Description automatically generated">
            <a:extLst>
              <a:ext uri="{FF2B5EF4-FFF2-40B4-BE49-F238E27FC236}">
                <a16:creationId xmlns:a16="http://schemas.microsoft.com/office/drawing/2014/main" id="{F90942EE-1D44-72A9-297E-A6E2547D3F4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341" y="4501170"/>
            <a:ext cx="2182903" cy="1260085"/>
          </a:xfrm>
          <a:prstGeom prst="rect">
            <a:avLst/>
          </a:prstGeom>
        </p:spPr>
      </p:pic>
      <p:pic>
        <p:nvPicPr>
          <p:cNvPr id="6" name="Picture 5" descr="A blue and green text on a black background&#10;&#10;Description automatically generated">
            <a:extLst>
              <a:ext uri="{FF2B5EF4-FFF2-40B4-BE49-F238E27FC236}">
                <a16:creationId xmlns:a16="http://schemas.microsoft.com/office/drawing/2014/main" id="{045B9B0A-BE85-9404-5440-02C95B5EF23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3540" y="5656381"/>
            <a:ext cx="2142796" cy="123693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07BD6A7-C3E6-6B3C-607F-09AE66E6B4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8500" y="2205824"/>
            <a:ext cx="2139881" cy="123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19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mage result for smil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267" y="1604307"/>
            <a:ext cx="3497635" cy="343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29232E-15F5-C453-EF94-76AEBFBA12EC}"/>
              </a:ext>
            </a:extLst>
          </p:cNvPr>
          <p:cNvSpPr txBox="1"/>
          <p:nvPr/>
        </p:nvSpPr>
        <p:spPr>
          <a:xfrm rot="20458427">
            <a:off x="755382" y="1237140"/>
            <a:ext cx="633019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5867" b="1" dirty="0">
                <a:solidFill>
                  <a:srgbClr val="C00000"/>
                </a:solidFill>
              </a:rPr>
              <a:t>Together we </a:t>
            </a:r>
            <a:r>
              <a:rPr lang="fi-FI" sz="6400" b="1" dirty="0">
                <a:solidFill>
                  <a:srgbClr val="C00000"/>
                </a:solidFill>
              </a:rPr>
              <a:t>stand</a:t>
            </a:r>
            <a:r>
              <a:rPr lang="fi-FI" sz="5867" b="1" dirty="0">
                <a:solidFill>
                  <a:srgbClr val="C00000"/>
                </a:solidFill>
              </a:rPr>
              <a:t>!</a:t>
            </a:r>
            <a:endParaRPr lang="en-GB" sz="5867" b="1" dirty="0">
              <a:solidFill>
                <a:srgbClr val="C00000"/>
              </a:solidFill>
            </a:endParaRPr>
          </a:p>
        </p:txBody>
      </p:sp>
      <p:pic>
        <p:nvPicPr>
          <p:cNvPr id="4" name="Picture 2" descr="Communicating about your EU-funded project">
            <a:extLst>
              <a:ext uri="{FF2B5EF4-FFF2-40B4-BE49-F238E27FC236}">
                <a16:creationId xmlns:a16="http://schemas.microsoft.com/office/drawing/2014/main" id="{1ED9A1B5-C100-91E8-32A9-02E8C698EA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528" y="5299209"/>
            <a:ext cx="6528725" cy="137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DE30DCBA-CB99-A967-1D80-D912F0235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99" y="5273791"/>
            <a:ext cx="2290751" cy="1527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Bidrag – Innovayt">
            <a:extLst>
              <a:ext uri="{FF2B5EF4-FFF2-40B4-BE49-F238E27FC236}">
                <a16:creationId xmlns:a16="http://schemas.microsoft.com/office/drawing/2014/main" id="{5E388C5E-055A-9F1B-FBDD-75DB2769A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1"/>
            <a:ext cx="2584979" cy="1453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red and orange drawing of a human blood vessels&#10;&#10;Description automatically generated with medium confidence">
            <a:extLst>
              <a:ext uri="{FF2B5EF4-FFF2-40B4-BE49-F238E27FC236}">
                <a16:creationId xmlns:a16="http://schemas.microsoft.com/office/drawing/2014/main" id="{BD6C74D8-BCBB-3ABC-9E8F-B0F63C5A359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0471" y="1590861"/>
            <a:ext cx="1464563" cy="2894257"/>
          </a:xfrm>
          <a:prstGeom prst="rect">
            <a:avLst/>
          </a:prstGeom>
        </p:spPr>
      </p:pic>
      <p:pic>
        <p:nvPicPr>
          <p:cNvPr id="13" name="Picture 12" descr="A red stars on a black background&#10;&#10;Description automatically generated">
            <a:extLst>
              <a:ext uri="{FF2B5EF4-FFF2-40B4-BE49-F238E27FC236}">
                <a16:creationId xmlns:a16="http://schemas.microsoft.com/office/drawing/2014/main" id="{FA0E26B9-408E-E9BD-1411-B8033C49120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2810" y="4485118"/>
            <a:ext cx="2219885" cy="1281433"/>
          </a:xfrm>
          <a:prstGeom prst="rect">
            <a:avLst/>
          </a:prstGeom>
        </p:spPr>
      </p:pic>
      <p:pic>
        <p:nvPicPr>
          <p:cNvPr id="14" name="Picture 13" descr="A blue and green text on a black background&#10;&#10;Description automatically generated">
            <a:extLst>
              <a:ext uri="{FF2B5EF4-FFF2-40B4-BE49-F238E27FC236}">
                <a16:creationId xmlns:a16="http://schemas.microsoft.com/office/drawing/2014/main" id="{B2787449-7B76-9455-7BEC-B5A02E80B9B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112" y="5519857"/>
            <a:ext cx="2219889" cy="128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53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DF606F-1209-063E-F4EC-60DCEFC3F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697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157E21-70AE-55F1-D637-E72B71A0BAA0}"/>
              </a:ext>
            </a:extLst>
          </p:cNvPr>
          <p:cNvSpPr txBox="1"/>
          <p:nvPr/>
        </p:nvSpPr>
        <p:spPr>
          <a:xfrm>
            <a:off x="0" y="24064"/>
            <a:ext cx="8843211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7030A0"/>
                </a:solidFill>
                <a:latin typeface="Goudy Stout" panose="0202090407030B020401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Biomedical Research Center</a:t>
            </a:r>
            <a:r>
              <a:rPr lang="fi-FI" sz="2800" baseline="30000" dirty="0">
                <a:solidFill>
                  <a:srgbClr val="7030A0"/>
                </a:solidFill>
                <a:latin typeface="Goudy Stout" panose="0202090407030B020401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®</a:t>
            </a:r>
            <a:endParaRPr lang="en-GB" sz="2800" baseline="30000" dirty="0">
              <a:solidFill>
                <a:srgbClr val="7030A0"/>
              </a:solidFill>
              <a:latin typeface="Goudy Stout" panose="0202090407030B020401" pitchFamily="18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0CAB85-BFCF-8ED0-7623-5C65F1A678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27001"/>
            <a:ext cx="12192000" cy="36139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B010066-28C1-F2AA-9144-41BB774205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2524" y="529332"/>
            <a:ext cx="7842314" cy="2249963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D59D156-9F07-0CBC-9F6F-B0D8A5733474}"/>
              </a:ext>
            </a:extLst>
          </p:cNvPr>
          <p:cNvCxnSpPr/>
          <p:nvPr/>
        </p:nvCxnSpPr>
        <p:spPr>
          <a:xfrm>
            <a:off x="6809874" y="5354059"/>
            <a:ext cx="2261937" cy="0"/>
          </a:xfrm>
          <a:prstGeom prst="line">
            <a:avLst/>
          </a:prstGeom>
          <a:ln w="666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2F8C5BA-6FCF-6DFB-2811-D068BE95A90D}"/>
              </a:ext>
            </a:extLst>
          </p:cNvPr>
          <p:cNvGrpSpPr/>
          <p:nvPr/>
        </p:nvGrpSpPr>
        <p:grpSpPr>
          <a:xfrm>
            <a:off x="557464" y="5638807"/>
            <a:ext cx="11401925" cy="296777"/>
            <a:chOff x="557464" y="5001127"/>
            <a:chExt cx="11401925" cy="29677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26E230C-04E4-4226-F682-398837F0BC10}"/>
                </a:ext>
              </a:extLst>
            </p:cNvPr>
            <p:cNvCxnSpPr>
              <a:cxnSpLocks/>
            </p:cNvCxnSpPr>
            <p:nvPr/>
          </p:nvCxnSpPr>
          <p:spPr>
            <a:xfrm>
              <a:off x="10307053" y="5001127"/>
              <a:ext cx="1652336" cy="0"/>
            </a:xfrm>
            <a:prstGeom prst="line">
              <a:avLst/>
            </a:prstGeom>
            <a:ln w="666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8366C47-8882-55BD-B23C-0F25E9E0E735}"/>
                </a:ext>
              </a:extLst>
            </p:cNvPr>
            <p:cNvCxnSpPr>
              <a:cxnSpLocks/>
            </p:cNvCxnSpPr>
            <p:nvPr/>
          </p:nvCxnSpPr>
          <p:spPr>
            <a:xfrm>
              <a:off x="557464" y="5297904"/>
              <a:ext cx="802104" cy="0"/>
            </a:xfrm>
            <a:prstGeom prst="line">
              <a:avLst/>
            </a:prstGeom>
            <a:ln w="666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634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157E21-70AE-55F1-D637-E72B71A0BAA0}"/>
              </a:ext>
            </a:extLst>
          </p:cNvPr>
          <p:cNvSpPr txBox="1"/>
          <p:nvPr/>
        </p:nvSpPr>
        <p:spPr>
          <a:xfrm>
            <a:off x="0" y="24064"/>
            <a:ext cx="8843211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7030A0"/>
                </a:solidFill>
                <a:latin typeface="Goudy Stout" panose="0202090407030B020401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Biomedical Research Center</a:t>
            </a:r>
            <a:r>
              <a:rPr lang="fi-FI" sz="2800" baseline="30000" dirty="0">
                <a:solidFill>
                  <a:srgbClr val="7030A0"/>
                </a:solidFill>
                <a:latin typeface="Goudy Stout" panose="0202090407030B020401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®</a:t>
            </a:r>
            <a:endParaRPr lang="en-GB" sz="2800" baseline="30000" dirty="0">
              <a:solidFill>
                <a:srgbClr val="7030A0"/>
              </a:solidFill>
              <a:latin typeface="Goudy Stout" panose="0202090407030B020401" pitchFamily="18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4F0EA7-950D-4ABF-1B7D-E4EEFE5930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6" t="7192" r="5559" b="32106"/>
          <a:stretch/>
        </p:blipFill>
        <p:spPr>
          <a:xfrm>
            <a:off x="90625" y="1323474"/>
            <a:ext cx="12010750" cy="4463716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8F8E579-E45C-E02B-ED3B-80DCA03B5F1A}"/>
              </a:ext>
            </a:extLst>
          </p:cNvPr>
          <p:cNvSpPr/>
          <p:nvPr/>
        </p:nvSpPr>
        <p:spPr>
          <a:xfrm>
            <a:off x="4054642" y="3910263"/>
            <a:ext cx="3838074" cy="2093495"/>
          </a:xfrm>
          <a:prstGeom prst="roundRect">
            <a:avLst/>
          </a:prstGeom>
          <a:noFill/>
          <a:ln w="146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91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2E39D6D-ACF5-4F22-D969-3ED50CDAF6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10" t="18307" r="39605" b="6140"/>
          <a:stretch/>
        </p:blipFill>
        <p:spPr>
          <a:xfrm>
            <a:off x="2973805" y="403655"/>
            <a:ext cx="6741914" cy="62038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C937AF-2A40-940F-9CE0-ED3E6C011B7E}"/>
              </a:ext>
            </a:extLst>
          </p:cNvPr>
          <p:cNvSpPr txBox="1"/>
          <p:nvPr/>
        </p:nvSpPr>
        <p:spPr>
          <a:xfrm>
            <a:off x="0" y="6560584"/>
            <a:ext cx="81433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https://european-union.europa.eu/priorities-and-actions/eu-priorities/european-union-priorities-2019-2024_en</a:t>
            </a:r>
          </a:p>
        </p:txBody>
      </p:sp>
    </p:spTree>
    <p:extLst>
      <p:ext uri="{BB962C8B-B14F-4D97-AF65-F5344CB8AC3E}">
        <p14:creationId xmlns:p14="http://schemas.microsoft.com/office/powerpoint/2010/main" val="1459003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157E21-70AE-55F1-D637-E72B71A0BAA0}"/>
              </a:ext>
            </a:extLst>
          </p:cNvPr>
          <p:cNvSpPr txBox="1"/>
          <p:nvPr/>
        </p:nvSpPr>
        <p:spPr>
          <a:xfrm>
            <a:off x="0" y="24064"/>
            <a:ext cx="8843211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7030A0"/>
                </a:solidFill>
                <a:latin typeface="Goudy Stout" panose="0202090407030B020401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Biomedical Research Center</a:t>
            </a:r>
            <a:r>
              <a:rPr lang="fi-FI" sz="2800" baseline="30000" dirty="0">
                <a:solidFill>
                  <a:srgbClr val="7030A0"/>
                </a:solidFill>
                <a:latin typeface="Goudy Stout" panose="0202090407030B020401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®</a:t>
            </a:r>
            <a:endParaRPr lang="en-GB" sz="2800" baseline="30000" dirty="0">
              <a:solidFill>
                <a:srgbClr val="7030A0"/>
              </a:solidFill>
              <a:latin typeface="Goudy Stout" panose="0202090407030B020401" pitchFamily="18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DF44D0-3E6E-428B-6226-80A5CD0395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64" t="7272" r="5461" b="8438"/>
          <a:stretch/>
        </p:blipFill>
        <p:spPr>
          <a:xfrm>
            <a:off x="397043" y="752573"/>
            <a:ext cx="11201400" cy="5780577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D035C45-415D-675B-C561-CAD856ACC372}"/>
              </a:ext>
            </a:extLst>
          </p:cNvPr>
          <p:cNvSpPr/>
          <p:nvPr/>
        </p:nvSpPr>
        <p:spPr>
          <a:xfrm>
            <a:off x="2707105" y="4331371"/>
            <a:ext cx="9087852" cy="1251283"/>
          </a:xfrm>
          <a:prstGeom prst="ellipse">
            <a:avLst/>
          </a:prstGeom>
          <a:noFill/>
          <a:ln w="1079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091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157E21-70AE-55F1-D637-E72B71A0BAA0}"/>
              </a:ext>
            </a:extLst>
          </p:cNvPr>
          <p:cNvSpPr txBox="1"/>
          <p:nvPr/>
        </p:nvSpPr>
        <p:spPr>
          <a:xfrm>
            <a:off x="0" y="24064"/>
            <a:ext cx="8843211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7030A0"/>
                </a:solidFill>
                <a:latin typeface="Goudy Stout" panose="0202090407030B020401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Biomedical Research Center</a:t>
            </a:r>
            <a:r>
              <a:rPr lang="fi-FI" sz="2800" baseline="30000" dirty="0">
                <a:solidFill>
                  <a:srgbClr val="7030A0"/>
                </a:solidFill>
                <a:latin typeface="Goudy Stout" panose="0202090407030B020401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®</a:t>
            </a:r>
            <a:endParaRPr lang="en-GB" sz="2800" baseline="30000" dirty="0">
              <a:solidFill>
                <a:srgbClr val="7030A0"/>
              </a:solidFill>
              <a:latin typeface="Goudy Stout" panose="0202090407030B020401" pitchFamily="18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DB4374-E502-ECC0-E9B5-BC87C588CC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25" t="7193" r="4671" b="12456"/>
          <a:stretch/>
        </p:blipFill>
        <p:spPr>
          <a:xfrm>
            <a:off x="613610" y="529388"/>
            <a:ext cx="11309685" cy="6218291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6ED3185-6C1C-C47A-923D-45BCF1D84B7D}"/>
              </a:ext>
            </a:extLst>
          </p:cNvPr>
          <p:cNvCxnSpPr>
            <a:cxnSpLocks/>
          </p:cNvCxnSpPr>
          <p:nvPr/>
        </p:nvCxnSpPr>
        <p:spPr>
          <a:xfrm>
            <a:off x="6400800" y="2093494"/>
            <a:ext cx="4199021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2749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157E21-70AE-55F1-D637-E72B71A0BAA0}"/>
              </a:ext>
            </a:extLst>
          </p:cNvPr>
          <p:cNvSpPr txBox="1"/>
          <p:nvPr/>
        </p:nvSpPr>
        <p:spPr>
          <a:xfrm>
            <a:off x="0" y="24064"/>
            <a:ext cx="8843211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7030A0"/>
                </a:solidFill>
                <a:latin typeface="Goudy Stout" panose="0202090407030B020401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Biomedical Research Center</a:t>
            </a:r>
            <a:r>
              <a:rPr lang="fi-FI" sz="2800" baseline="30000" dirty="0">
                <a:solidFill>
                  <a:srgbClr val="7030A0"/>
                </a:solidFill>
                <a:latin typeface="Goudy Stout" panose="0202090407030B020401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®</a:t>
            </a:r>
            <a:endParaRPr lang="en-GB" sz="2800" baseline="30000" dirty="0">
              <a:solidFill>
                <a:srgbClr val="7030A0"/>
              </a:solidFill>
              <a:latin typeface="Goudy Stout" panose="0202090407030B020401" pitchFamily="18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3B8519-37C7-F59C-BC12-0852B52384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34055"/>
            <a:ext cx="12192000" cy="338989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6ED3185-6C1C-C47A-923D-45BCF1D84B7D}"/>
              </a:ext>
            </a:extLst>
          </p:cNvPr>
          <p:cNvCxnSpPr>
            <a:cxnSpLocks/>
          </p:cNvCxnSpPr>
          <p:nvPr/>
        </p:nvCxnSpPr>
        <p:spPr>
          <a:xfrm>
            <a:off x="132348" y="2129587"/>
            <a:ext cx="2899610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289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1F8AA5-E9D6-802A-68D0-0B1D3CCBF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250324">
            <a:off x="-929760" y="2873422"/>
            <a:ext cx="6966762" cy="10149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38FEE3-4E45-7D33-CBA1-BF7D4569DC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7243" y="331943"/>
            <a:ext cx="6779957" cy="6531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157E21-70AE-55F1-D637-E72B71A0BAA0}"/>
              </a:ext>
            </a:extLst>
          </p:cNvPr>
          <p:cNvSpPr txBox="1"/>
          <p:nvPr/>
        </p:nvSpPr>
        <p:spPr>
          <a:xfrm>
            <a:off x="0" y="24064"/>
            <a:ext cx="8843211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7030A0"/>
                </a:solidFill>
                <a:latin typeface="Goudy Stout" panose="0202090407030B020401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Biomedical Research Center</a:t>
            </a:r>
            <a:r>
              <a:rPr lang="fi-FI" sz="2800" baseline="30000" dirty="0">
                <a:solidFill>
                  <a:srgbClr val="7030A0"/>
                </a:solidFill>
                <a:latin typeface="Goudy Stout" panose="0202090407030B020401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®</a:t>
            </a:r>
            <a:endParaRPr lang="en-GB" sz="2800" baseline="30000" dirty="0">
              <a:solidFill>
                <a:srgbClr val="7030A0"/>
              </a:solidFill>
              <a:latin typeface="Goudy Stout" panose="0202090407030B020401" pitchFamily="18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6532C52-64D3-F54A-94B6-F305CA7E51CE}"/>
              </a:ext>
            </a:extLst>
          </p:cNvPr>
          <p:cNvCxnSpPr>
            <a:cxnSpLocks/>
          </p:cNvCxnSpPr>
          <p:nvPr/>
        </p:nvCxnSpPr>
        <p:spPr>
          <a:xfrm flipV="1">
            <a:off x="601579" y="4439651"/>
            <a:ext cx="1094874" cy="1576137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2457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6081</TotalTime>
  <Words>76</Words>
  <Application>Microsoft Office PowerPoint</Application>
  <PresentationFormat>Широкий екран</PresentationFormat>
  <Paragraphs>18</Paragraphs>
  <Slides>10</Slides>
  <Notes>8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Goudy Stout</vt:lpstr>
      <vt:lpstr>Office Theme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60.00 – Медичний інститут (МІ)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Sergiy Kyrylenko</dc:creator>
  <cp:lastModifiedBy>Жанна Євгеніївна Кліщова</cp:lastModifiedBy>
  <cp:revision>135</cp:revision>
  <cp:lastPrinted>2022-01-22T06:55:10Z</cp:lastPrinted>
  <dcterms:created xsi:type="dcterms:W3CDTF">2022-01-19T08:24:07Z</dcterms:created>
  <dcterms:modified xsi:type="dcterms:W3CDTF">2024-06-17T12:36:15Z</dcterms:modified>
</cp:coreProperties>
</file>